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Default Extension="docx" ContentType="application/vnd.openxmlformats-officedocument.wordprocessingml.document"/>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Default Extension="pptx" ContentType="application/vnd.openxmlformats-officedocument.presentationml.presentation"/>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57" r:id="rId4"/>
    <p:sldId id="258" r:id="rId5"/>
    <p:sldId id="259" r:id="rId6"/>
    <p:sldId id="261" r:id="rId7"/>
    <p:sldId id="260" r:id="rId8"/>
    <p:sldId id="262" r:id="rId9"/>
    <p:sldId id="263" r:id="rId10"/>
    <p:sldId id="264" r:id="rId11"/>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737" autoAdjust="0"/>
  </p:normalViewPr>
  <p:slideViewPr>
    <p:cSldViewPr>
      <p:cViewPr>
        <p:scale>
          <a:sx n="73" d="100"/>
          <a:sy n="73" d="100"/>
        </p:scale>
        <p:origin x="-738" y="-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09600" y="2286000"/>
            <a:ext cx="6934200" cy="1143000"/>
          </a:xfrm>
        </p:spPr>
        <p:txBody>
          <a:bodyPr anchor="b"/>
          <a:lstStyle>
            <a:lvl1pPr>
              <a:defRPr sz="5400"/>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838200" y="3581400"/>
            <a:ext cx="6400800" cy="1371600"/>
          </a:xfrm>
        </p:spPr>
        <p:txBody>
          <a:bodyPr/>
          <a:lstStyle>
            <a:lvl1pPr marL="0" indent="0" algn="ctr">
              <a:buFontTx/>
              <a:buNone/>
              <a:defRPr/>
            </a:lvl1pPr>
          </a:lstStyle>
          <a:p>
            <a:r>
              <a:rPr lang="en-US" smtClean="0"/>
              <a:t>Click to edit Master subtitle style</a:t>
            </a:r>
            <a:endParaRPr lang="en-US"/>
          </a:p>
        </p:txBody>
      </p:sp>
      <p:sp>
        <p:nvSpPr>
          <p:cNvPr id="3076" name="Rectangle 4"/>
          <p:cNvSpPr>
            <a:spLocks noGrp="1" noChangeArrowheads="1"/>
          </p:cNvSpPr>
          <p:nvPr>
            <p:ph type="dt" sz="half" idx="2"/>
          </p:nvPr>
        </p:nvSpPr>
        <p:spPr/>
        <p:txBody>
          <a:bodyPr/>
          <a:lstStyle>
            <a:lvl1pPr>
              <a:defRPr/>
            </a:lvl1pPr>
          </a:lstStyle>
          <a:p>
            <a:endParaRPr lang="en-US"/>
          </a:p>
        </p:txBody>
      </p:sp>
      <p:sp>
        <p:nvSpPr>
          <p:cNvPr id="3077" name="Rectangle 5"/>
          <p:cNvSpPr>
            <a:spLocks noGrp="1" noChangeArrowheads="1"/>
          </p:cNvSpPr>
          <p:nvPr>
            <p:ph type="ftr" sz="quarter" idx="3"/>
          </p:nvPr>
        </p:nvSpPr>
        <p:spPr/>
        <p:txBody>
          <a:bodyPr/>
          <a:lstStyle>
            <a:lvl1pPr>
              <a:defRPr/>
            </a:lvl1pPr>
          </a:lstStyle>
          <a:p>
            <a:endParaRPr lang="en-US"/>
          </a:p>
        </p:txBody>
      </p:sp>
      <p:sp>
        <p:nvSpPr>
          <p:cNvPr id="3078" name="Rectangle 6"/>
          <p:cNvSpPr>
            <a:spLocks noGrp="1" noChangeArrowheads="1"/>
          </p:cNvSpPr>
          <p:nvPr>
            <p:ph type="sldNum" sz="quarter" idx="4"/>
          </p:nvPr>
        </p:nvSpPr>
        <p:spPr/>
        <p:txBody>
          <a:bodyPr/>
          <a:lstStyle>
            <a:lvl1pPr>
              <a:defRPr/>
            </a:lvl1pPr>
          </a:lstStyle>
          <a:p>
            <a:fld id="{72588D9B-2F66-457E-8F31-8D08CBB75310}"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D38B432-BCBC-453A-B151-5B16EBB260ED}"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FAEB208-3CC5-4A0C-A4FE-651985933F0D}"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72588D9B-2F66-457E-8F31-8D08CBB75310}"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9DDB76-AB8F-448D-9B48-3132F9C7A12B}"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DB3FC3-70AB-44C3-B1B1-BAD78BB2266A}"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9965D7-054F-4EE5-A6AE-700D44237220}"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7225F4A-F494-4991-B1A6-C96CF9DDDA76}"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EF6B89C-DE88-44F4-AEA1-2E56C9B1C5D7}"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AD7451C-1EF1-4547-B4B1-2155074E8C75}"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1D9990-1184-4DC1-9E9F-436BAE51EB6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19DDB76-AB8F-448D-9B48-3132F9C7A12B}" type="slidenum">
              <a:rPr lang="en-US"/>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13F7CC8-8EE1-488C-93A6-BB16A47EE36A}"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38B432-BCBC-453A-B151-5B16EBB260ED}"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AEB208-3CC5-4A0C-A4FE-651985933F0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BDB3FC3-70AB-44C3-B1B1-BAD78BB2266A}"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69965D7-054F-4EE5-A6AE-700D44237220}"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A7225F4A-F494-4991-B1A6-C96CF9DDDA76}"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8EF6B89C-DE88-44F4-AEA1-2E56C9B1C5D7}"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CAD7451C-1EF1-4547-B4B1-2155074E8C75}"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F1D9990-1184-4DC1-9E9F-436BAE51EB67}"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13F7CC8-8EE1-488C-93A6-BB16A47EE36A}"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4008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endParaRPr lang="en-US"/>
          </a:p>
        </p:txBody>
      </p:sp>
      <p:sp>
        <p:nvSpPr>
          <p:cNvPr id="1029" name="Rectangle 5"/>
          <p:cNvSpPr>
            <a:spLocks noGrp="1" noChangeArrowheads="1"/>
          </p:cNvSpPr>
          <p:nvPr>
            <p:ph type="ftr" sz="quarter" idx="3"/>
          </p:nvPr>
        </p:nvSpPr>
        <p:spPr bwMode="auto">
          <a:xfrm>
            <a:off x="3124200" y="64008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endParaRPr lang="en-US"/>
          </a:p>
        </p:txBody>
      </p:sp>
      <p:sp>
        <p:nvSpPr>
          <p:cNvPr id="1030" name="Rectangle 6"/>
          <p:cNvSpPr>
            <a:spLocks noGrp="1" noChangeArrowheads="1"/>
          </p:cNvSpPr>
          <p:nvPr>
            <p:ph type="sldNum" sz="quarter" idx="4"/>
          </p:nvPr>
        </p:nvSpPr>
        <p:spPr bwMode="auto">
          <a:xfrm>
            <a:off x="6553200" y="64008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fld id="{46E11DF3-CD20-4A24-BE15-D9E6C528955B}"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b="1">
          <a:solidFill>
            <a:schemeClr val="tx2"/>
          </a:solidFill>
          <a:latin typeface="+mj-lt"/>
          <a:ea typeface="+mj-ea"/>
          <a:cs typeface="+mj-cs"/>
        </a:defRPr>
      </a:lvl1pPr>
      <a:lvl2pPr algn="ctr" rtl="0" eaLnBrk="1" fontAlgn="base" hangingPunct="1">
        <a:spcBef>
          <a:spcPct val="0"/>
        </a:spcBef>
        <a:spcAft>
          <a:spcPct val="0"/>
        </a:spcAft>
        <a:defRPr sz="4400" b="1">
          <a:solidFill>
            <a:schemeClr val="tx2"/>
          </a:solidFill>
          <a:latin typeface="Times New Roman" pitchFamily="18" charset="0"/>
        </a:defRPr>
      </a:lvl2pPr>
      <a:lvl3pPr algn="ctr" rtl="0" eaLnBrk="1" fontAlgn="base" hangingPunct="1">
        <a:spcBef>
          <a:spcPct val="0"/>
        </a:spcBef>
        <a:spcAft>
          <a:spcPct val="0"/>
        </a:spcAft>
        <a:defRPr sz="4400" b="1">
          <a:solidFill>
            <a:schemeClr val="tx2"/>
          </a:solidFill>
          <a:latin typeface="Times New Roman" pitchFamily="18" charset="0"/>
        </a:defRPr>
      </a:lvl3pPr>
      <a:lvl4pPr algn="ctr" rtl="0" eaLnBrk="1" fontAlgn="base" hangingPunct="1">
        <a:spcBef>
          <a:spcPct val="0"/>
        </a:spcBef>
        <a:spcAft>
          <a:spcPct val="0"/>
        </a:spcAft>
        <a:defRPr sz="4400" b="1">
          <a:solidFill>
            <a:schemeClr val="tx2"/>
          </a:solidFill>
          <a:latin typeface="Times New Roman" pitchFamily="18" charset="0"/>
        </a:defRPr>
      </a:lvl4pPr>
      <a:lvl5pPr algn="ctr" rtl="0" eaLnBrk="1" fontAlgn="base" hangingPunct="1">
        <a:spcBef>
          <a:spcPct val="0"/>
        </a:spcBef>
        <a:spcAft>
          <a:spcPct val="0"/>
        </a:spcAft>
        <a:defRPr sz="4400" b="1">
          <a:solidFill>
            <a:schemeClr val="tx2"/>
          </a:solidFill>
          <a:latin typeface="Times New Roman" pitchFamily="18" charset="0"/>
        </a:defRPr>
      </a:lvl5pPr>
      <a:lvl6pPr marL="457200" algn="ctr" rtl="0" eaLnBrk="1" fontAlgn="base" hangingPunct="1">
        <a:spcBef>
          <a:spcPct val="0"/>
        </a:spcBef>
        <a:spcAft>
          <a:spcPct val="0"/>
        </a:spcAft>
        <a:defRPr sz="4400" b="1">
          <a:solidFill>
            <a:schemeClr val="tx2"/>
          </a:solidFill>
          <a:latin typeface="Times New Roman" pitchFamily="18" charset="0"/>
        </a:defRPr>
      </a:lvl6pPr>
      <a:lvl7pPr marL="914400" algn="ctr" rtl="0" eaLnBrk="1" fontAlgn="base" hangingPunct="1">
        <a:spcBef>
          <a:spcPct val="0"/>
        </a:spcBef>
        <a:spcAft>
          <a:spcPct val="0"/>
        </a:spcAft>
        <a:defRPr sz="4400" b="1">
          <a:solidFill>
            <a:schemeClr val="tx2"/>
          </a:solidFill>
          <a:latin typeface="Times New Roman" pitchFamily="18" charset="0"/>
        </a:defRPr>
      </a:lvl7pPr>
      <a:lvl8pPr marL="1371600" algn="ctr" rtl="0" eaLnBrk="1" fontAlgn="base" hangingPunct="1">
        <a:spcBef>
          <a:spcPct val="0"/>
        </a:spcBef>
        <a:spcAft>
          <a:spcPct val="0"/>
        </a:spcAft>
        <a:defRPr sz="4400" b="1">
          <a:solidFill>
            <a:schemeClr val="tx2"/>
          </a:solidFill>
          <a:latin typeface="Times New Roman" pitchFamily="18" charset="0"/>
        </a:defRPr>
      </a:lvl8pPr>
      <a:lvl9pPr marL="1828800" algn="ctr" rtl="0" eaLnBrk="1" fontAlgn="base" hangingPunct="1">
        <a:spcBef>
          <a:spcPct val="0"/>
        </a:spcBef>
        <a:spcAft>
          <a:spcPct val="0"/>
        </a:spcAft>
        <a:defRPr sz="4400" b="1">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har char="•"/>
        <a:defRPr sz="32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b="1">
          <a:solidFill>
            <a:schemeClr val="tx1"/>
          </a:solidFill>
          <a:latin typeface="+mn-lt"/>
        </a:defRPr>
      </a:lvl2pPr>
      <a:lvl3pPr marL="1143000" indent="-228600" algn="l" rtl="0" eaLnBrk="1" fontAlgn="base" hangingPunct="1">
        <a:spcBef>
          <a:spcPct val="20000"/>
        </a:spcBef>
        <a:spcAft>
          <a:spcPct val="0"/>
        </a:spcAft>
        <a:buChar char="•"/>
        <a:defRPr sz="2400" b="1">
          <a:solidFill>
            <a:schemeClr val="tx1"/>
          </a:solidFill>
          <a:latin typeface="+mn-lt"/>
        </a:defRPr>
      </a:lvl3pPr>
      <a:lvl4pPr marL="1600200" indent="-228600" algn="l" rtl="0" eaLnBrk="1" fontAlgn="base" hangingPunct="1">
        <a:spcBef>
          <a:spcPct val="20000"/>
        </a:spcBef>
        <a:spcAft>
          <a:spcPct val="0"/>
        </a:spcAft>
        <a:buChar char="–"/>
        <a:defRPr sz="2000" b="1">
          <a:solidFill>
            <a:schemeClr val="tx1"/>
          </a:solidFill>
          <a:latin typeface="+mn-lt"/>
        </a:defRPr>
      </a:lvl4pPr>
      <a:lvl5pPr marL="2057400" indent="-228600" algn="l" rtl="0" eaLnBrk="1" fontAlgn="base" hangingPunct="1">
        <a:spcBef>
          <a:spcPct val="20000"/>
        </a:spcBef>
        <a:spcAft>
          <a:spcPct val="0"/>
        </a:spcAft>
        <a:buChar char="»"/>
        <a:defRPr sz="2000" b="1">
          <a:solidFill>
            <a:schemeClr val="tx1"/>
          </a:solidFill>
          <a:latin typeface="+mn-lt"/>
        </a:defRPr>
      </a:lvl5pPr>
      <a:lvl6pPr marL="2514600" indent="-228600" algn="l" rtl="0" eaLnBrk="1" fontAlgn="base" hangingPunct="1">
        <a:spcBef>
          <a:spcPct val="20000"/>
        </a:spcBef>
        <a:spcAft>
          <a:spcPct val="0"/>
        </a:spcAft>
        <a:buChar char="»"/>
        <a:defRPr sz="2000" b="1">
          <a:solidFill>
            <a:schemeClr val="tx1"/>
          </a:solidFill>
          <a:latin typeface="+mn-lt"/>
        </a:defRPr>
      </a:lvl6pPr>
      <a:lvl7pPr marL="2971800" indent="-228600" algn="l" rtl="0" eaLnBrk="1" fontAlgn="base" hangingPunct="1">
        <a:spcBef>
          <a:spcPct val="20000"/>
        </a:spcBef>
        <a:spcAft>
          <a:spcPct val="0"/>
        </a:spcAft>
        <a:buChar char="»"/>
        <a:defRPr sz="2000" b="1">
          <a:solidFill>
            <a:schemeClr val="tx1"/>
          </a:solidFill>
          <a:latin typeface="+mn-lt"/>
        </a:defRPr>
      </a:lvl7pPr>
      <a:lvl8pPr marL="3429000" indent="-228600" algn="l" rtl="0" eaLnBrk="1" fontAlgn="base" hangingPunct="1">
        <a:spcBef>
          <a:spcPct val="20000"/>
        </a:spcBef>
        <a:spcAft>
          <a:spcPct val="0"/>
        </a:spcAft>
        <a:buChar char="»"/>
        <a:defRPr sz="2000" b="1">
          <a:solidFill>
            <a:schemeClr val="tx1"/>
          </a:solidFill>
          <a:latin typeface="+mn-lt"/>
        </a:defRPr>
      </a:lvl8pPr>
      <a:lvl9pPr marL="3886200" indent="-228600" algn="l" rtl="0" eaLnBrk="1" fontAlgn="base" hangingPunct="1">
        <a:spcBef>
          <a:spcPct val="20000"/>
        </a:spcBef>
        <a:spcAft>
          <a:spcPct val="0"/>
        </a:spcAft>
        <a:buChar char="»"/>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6E11DF3-CD20-4A24-BE15-D9E6C528955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package" Target="../embeddings/Microsoft_Office_Word_Document1.docx"/><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package" Target="../embeddings/Microsoft_Office_PowerPoint_Presentation2.pptx"/><Relationship Id="rId2" Type="http://schemas.openxmlformats.org/officeDocument/2006/relationships/slideLayout" Target="../slideLayouts/slideLayout15.xml"/><Relationship Id="rId1" Type="http://schemas.openxmlformats.org/officeDocument/2006/relationships/vmlDrawing" Target="../drawings/vmlDrawing2.vml"/><Relationship Id="rId4" Type="http://schemas.openxmlformats.org/officeDocument/2006/relationships/oleObject" Target="../embeddings/Microsoft_Office_Word_97_-_2003_Document1.doc"/></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On The Road with Fractions</a:t>
            </a:r>
            <a:endParaRPr lang="en-US" dirty="0"/>
          </a:p>
        </p:txBody>
      </p:sp>
      <p:sp>
        <p:nvSpPr>
          <p:cNvPr id="3" name="Subtitle 2"/>
          <p:cNvSpPr>
            <a:spLocks noGrp="1"/>
          </p:cNvSpPr>
          <p:nvPr>
            <p:ph type="subTitle" idx="1"/>
          </p:nvPr>
        </p:nvSpPr>
        <p:spPr/>
        <p:txBody>
          <a:bodyPr/>
          <a:lstStyle/>
          <a:p>
            <a:r>
              <a:rPr lang="en-US" dirty="0" smtClean="0"/>
              <a:t>By Laura </a:t>
            </a:r>
            <a:r>
              <a:rPr lang="en-US" dirty="0" err="1" smtClean="0"/>
              <a:t>LaPointe</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Unit Summary </a:t>
            </a:r>
            <a:endParaRPr lang="en-US" dirty="0"/>
          </a:p>
        </p:txBody>
      </p:sp>
      <p:sp>
        <p:nvSpPr>
          <p:cNvPr id="3" name="Content Placeholder 2"/>
          <p:cNvSpPr>
            <a:spLocks noGrp="1"/>
          </p:cNvSpPr>
          <p:nvPr>
            <p:ph idx="1"/>
          </p:nvPr>
        </p:nvSpPr>
        <p:spPr/>
        <p:txBody>
          <a:bodyPr/>
          <a:lstStyle/>
          <a:p>
            <a:r>
              <a:rPr lang="en-US" dirty="0" smtClean="0"/>
              <a:t>This unit focuses on students comparing,  adding, and subtracting fractions.  Students will gain skills through direct instruction, use of </a:t>
            </a:r>
            <a:r>
              <a:rPr lang="en-US" dirty="0" err="1" smtClean="0"/>
              <a:t>manipulatives</a:t>
            </a:r>
            <a:r>
              <a:rPr lang="en-US" dirty="0" smtClean="0"/>
              <a:t>, and online activities.  They will make connections between skills and real life problem solving through their power point presentation.</a:t>
            </a:r>
            <a:endParaRPr lang="en-US" dirty="0"/>
          </a:p>
        </p:txBody>
      </p:sp>
      <p:graphicFrame>
        <p:nvGraphicFramePr>
          <p:cNvPr id="4" name="Object 3"/>
          <p:cNvGraphicFramePr>
            <a:graphicFrameLocks noChangeAspect="1"/>
          </p:cNvGraphicFramePr>
          <p:nvPr/>
        </p:nvGraphicFramePr>
        <p:xfrm>
          <a:off x="6324600" y="5486400"/>
          <a:ext cx="914400" cy="714375"/>
        </p:xfrm>
        <a:graphic>
          <a:graphicData uri="http://schemas.openxmlformats.org/presentationml/2006/ole">
            <p:oleObj spid="_x0000_s7169" name="Document" showAsIcon="1" r:id="rId3" imgW="914400" imgH="714240" progId="Word.Document.12">
              <p:embed/>
            </p:oleObj>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Documents and Settings\lapointel\Local Settings\Temporary Internet Files\Content.IE5\35GIO69Q\MPj04394510000[1].jpg"/>
          <p:cNvPicPr>
            <a:picLocks noGrp="1" noChangeAspect="1" noChangeArrowheads="1"/>
          </p:cNvPicPr>
          <p:nvPr>
            <p:ph idx="1"/>
          </p:nvPr>
        </p:nvPicPr>
        <p:blipFill>
          <a:blip r:embed="rId2" cstate="print"/>
          <a:srcRect/>
          <a:stretch>
            <a:fillRect/>
          </a:stretch>
        </p:blipFill>
        <p:spPr bwMode="auto">
          <a:xfrm>
            <a:off x="5715000" y="1905000"/>
            <a:ext cx="2747119" cy="4114800"/>
          </a:xfrm>
          <a:prstGeom prst="rect">
            <a:avLst/>
          </a:prstGeom>
          <a:noFill/>
        </p:spPr>
      </p:pic>
      <p:sp>
        <p:nvSpPr>
          <p:cNvPr id="2" name="Title 1"/>
          <p:cNvSpPr>
            <a:spLocks noGrp="1"/>
          </p:cNvSpPr>
          <p:nvPr>
            <p:ph type="title"/>
          </p:nvPr>
        </p:nvSpPr>
        <p:spPr/>
        <p:txBody>
          <a:bodyPr/>
          <a:lstStyle/>
          <a:p>
            <a:r>
              <a:rPr lang="en-US" dirty="0" smtClean="0"/>
              <a:t>Goals</a:t>
            </a:r>
            <a:endParaRPr lang="en-US" dirty="0"/>
          </a:p>
        </p:txBody>
      </p:sp>
      <p:sp>
        <p:nvSpPr>
          <p:cNvPr id="6" name="TextBox 5"/>
          <p:cNvSpPr txBox="1"/>
          <p:nvPr/>
        </p:nvSpPr>
        <p:spPr>
          <a:xfrm>
            <a:off x="838200" y="2133600"/>
            <a:ext cx="4038600" cy="4154984"/>
          </a:xfrm>
          <a:prstGeom prst="rect">
            <a:avLst/>
          </a:prstGeom>
          <a:noFill/>
        </p:spPr>
        <p:txBody>
          <a:bodyPr wrap="square" rtlCol="0">
            <a:spAutoFit/>
          </a:bodyPr>
          <a:lstStyle/>
          <a:p>
            <a:r>
              <a:rPr lang="en-US" sz="2400" dirty="0" smtClean="0"/>
              <a:t>Students will:</a:t>
            </a:r>
          </a:p>
          <a:p>
            <a:pPr>
              <a:buFont typeface="Arial" pitchFamily="34" charset="0"/>
              <a:buChar char="•"/>
            </a:pPr>
            <a:r>
              <a:rPr lang="en-US" sz="2400" dirty="0" smtClean="0"/>
              <a:t> develop fluency in fraction skills.</a:t>
            </a:r>
          </a:p>
          <a:p>
            <a:pPr>
              <a:buFont typeface="Arial" pitchFamily="34" charset="0"/>
              <a:buChar char="•"/>
            </a:pPr>
            <a:r>
              <a:rPr lang="en-US" sz="2400" dirty="0" smtClean="0"/>
              <a:t>improve problem solving skills.</a:t>
            </a:r>
          </a:p>
          <a:p>
            <a:pPr>
              <a:buFont typeface="Arial" pitchFamily="34" charset="0"/>
              <a:buChar char="•"/>
            </a:pPr>
            <a:r>
              <a:rPr lang="en-US" sz="2400" dirty="0" smtClean="0"/>
              <a:t>Use technology to research and create</a:t>
            </a:r>
          </a:p>
          <a:p>
            <a:pPr>
              <a:buFont typeface="Arial" pitchFamily="34" charset="0"/>
              <a:buChar char="•"/>
            </a:pPr>
            <a:r>
              <a:rPr lang="en-US" sz="2400" dirty="0" smtClean="0"/>
              <a:t>Cooperate and guide others to attain skills</a:t>
            </a:r>
          </a:p>
          <a:p>
            <a:endParaRPr lang="en-US" sz="2400" dirty="0" smtClean="0"/>
          </a:p>
          <a:p>
            <a:endParaRPr lang="en-US"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Gauging Student Needs</a:t>
            </a:r>
            <a:endParaRPr lang="en-US" dirty="0"/>
          </a:p>
        </p:txBody>
      </p:sp>
      <p:sp>
        <p:nvSpPr>
          <p:cNvPr id="3" name="Content Placeholder 2"/>
          <p:cNvSpPr>
            <a:spLocks noGrp="1"/>
          </p:cNvSpPr>
          <p:nvPr>
            <p:ph idx="1"/>
          </p:nvPr>
        </p:nvSpPr>
        <p:spPr/>
        <p:txBody>
          <a:bodyPr/>
          <a:lstStyle/>
          <a:p>
            <a:r>
              <a:rPr lang="en-US" dirty="0" smtClean="0"/>
              <a:t>The unit will begin with students working together to complete a web using  Inspiration.  The class will brainstorm a few words together to include in the web.  Students will then, in groups of two, add to the web information they already know about fractions.  This unit should follow a review of  naming fractions.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Curriculum Framing Questions</a:t>
            </a:r>
            <a:endParaRPr lang="en-US" dirty="0"/>
          </a:p>
        </p:txBody>
      </p:sp>
      <p:sp>
        <p:nvSpPr>
          <p:cNvPr id="3" name="Content Placeholder 2"/>
          <p:cNvSpPr>
            <a:spLocks noGrp="1"/>
          </p:cNvSpPr>
          <p:nvPr>
            <p:ph idx="1"/>
          </p:nvPr>
        </p:nvSpPr>
        <p:spPr/>
        <p:txBody>
          <a:bodyPr/>
          <a:lstStyle/>
          <a:p>
            <a:pPr>
              <a:buNone/>
            </a:pPr>
            <a:endParaRPr lang="en-US" dirty="0"/>
          </a:p>
        </p:txBody>
      </p:sp>
      <p:graphicFrame>
        <p:nvGraphicFramePr>
          <p:cNvPr id="4" name="Table 3"/>
          <p:cNvGraphicFramePr>
            <a:graphicFrameLocks noGrp="1"/>
          </p:cNvGraphicFramePr>
          <p:nvPr/>
        </p:nvGraphicFramePr>
        <p:xfrm>
          <a:off x="457200" y="1828800"/>
          <a:ext cx="8305800" cy="4843955"/>
        </p:xfrm>
        <a:graphic>
          <a:graphicData uri="http://schemas.openxmlformats.org/drawingml/2006/table">
            <a:tbl>
              <a:tblPr firstRow="1" bandRow="1">
                <a:tableStyleId>{5C22544A-7EE6-4342-B048-85BDC9FD1C3A}</a:tableStyleId>
              </a:tblPr>
              <a:tblGrid>
                <a:gridCol w="2768600"/>
                <a:gridCol w="2768600"/>
                <a:gridCol w="2768600"/>
              </a:tblGrid>
              <a:tr h="1369235">
                <a:tc>
                  <a:txBody>
                    <a:bodyPr/>
                    <a:lstStyle/>
                    <a:p>
                      <a:r>
                        <a:rPr lang="en-US" sz="2400" dirty="0" smtClean="0"/>
                        <a:t>Essential</a:t>
                      </a:r>
                      <a:r>
                        <a:rPr lang="en-US" sz="2400" baseline="0" dirty="0" smtClean="0"/>
                        <a:t> Question</a:t>
                      </a:r>
                      <a:endParaRPr lang="en-US" sz="2400" dirty="0"/>
                    </a:p>
                  </a:txBody>
                  <a:tcPr/>
                </a:tc>
                <a:tc>
                  <a:txBody>
                    <a:bodyPr/>
                    <a:lstStyle/>
                    <a:p>
                      <a:r>
                        <a:rPr lang="en-US" sz="2400" dirty="0" smtClean="0"/>
                        <a:t>Unit Questions</a:t>
                      </a:r>
                      <a:endParaRPr lang="en-US" sz="2400" dirty="0"/>
                    </a:p>
                  </a:txBody>
                  <a:tcPr/>
                </a:tc>
                <a:tc>
                  <a:txBody>
                    <a:bodyPr/>
                    <a:lstStyle/>
                    <a:p>
                      <a:r>
                        <a:rPr lang="en-US" sz="2400" dirty="0" smtClean="0"/>
                        <a:t>Content</a:t>
                      </a:r>
                      <a:r>
                        <a:rPr lang="en-US" sz="2400" baseline="0" dirty="0" smtClean="0"/>
                        <a:t> Questions</a:t>
                      </a:r>
                      <a:endParaRPr lang="en-US" sz="2400" dirty="0"/>
                    </a:p>
                  </a:txBody>
                  <a:tcPr/>
                </a:tc>
              </a:tr>
              <a:tr h="1717967">
                <a:tc>
                  <a:txBody>
                    <a:bodyPr/>
                    <a:lstStyle/>
                    <a:p>
                      <a:r>
                        <a:rPr lang="en-US" dirty="0" smtClean="0"/>
                        <a:t>How can we make good judgments and fair decisions using math.</a:t>
                      </a:r>
                      <a:endParaRPr lang="en-US" dirty="0"/>
                    </a:p>
                  </a:txBody>
                  <a:tcPr/>
                </a:tc>
                <a:tc>
                  <a:txBody>
                    <a:bodyPr/>
                    <a:lstStyle/>
                    <a:p>
                      <a:r>
                        <a:rPr kumimoji="0" lang="en-US" sz="1800" kern="1200" dirty="0" smtClean="0">
                          <a:solidFill>
                            <a:schemeClr val="dk1"/>
                          </a:solidFill>
                          <a:latin typeface="+mn-lt"/>
                          <a:ea typeface="+mn-ea"/>
                          <a:cs typeface="+mn-cs"/>
                        </a:rPr>
                        <a:t>How do fractions allow us to share equally?</a:t>
                      </a:r>
                    </a:p>
                    <a:p>
                      <a:endParaRPr lang="en-US" dirty="0"/>
                    </a:p>
                  </a:txBody>
                  <a:tcPr/>
                </a:tc>
                <a:tc>
                  <a:txBody>
                    <a:bodyPr/>
                    <a:lstStyle/>
                    <a:p>
                      <a:r>
                        <a:rPr kumimoji="0" lang="en-US" sz="1800" kern="1200" dirty="0" smtClean="0">
                          <a:solidFill>
                            <a:schemeClr val="dk1"/>
                          </a:solidFill>
                          <a:latin typeface="+mn-lt"/>
                          <a:ea typeface="+mn-ea"/>
                          <a:cs typeface="+mn-cs"/>
                        </a:rPr>
                        <a:t>What are some ways to find equivalent fractions?</a:t>
                      </a:r>
                    </a:p>
                    <a:p>
                      <a:r>
                        <a:rPr kumimoji="0" lang="en-US" sz="1800" kern="1200" dirty="0" smtClean="0">
                          <a:solidFill>
                            <a:schemeClr val="dk1"/>
                          </a:solidFill>
                          <a:latin typeface="+mn-lt"/>
                          <a:ea typeface="+mn-ea"/>
                          <a:cs typeface="+mn-cs"/>
                        </a:rPr>
                        <a:t>What are the steps in adding and subtracting fractions?</a:t>
                      </a:r>
                    </a:p>
                    <a:p>
                      <a:endParaRPr lang="en-US" dirty="0"/>
                    </a:p>
                  </a:txBody>
                  <a:tcPr/>
                </a:tc>
              </a:tr>
              <a:tr h="1717967">
                <a:tc>
                  <a:txBody>
                    <a:bodyPr/>
                    <a:lstStyle/>
                    <a:p>
                      <a:endParaRPr lang="en-US" dirty="0"/>
                    </a:p>
                  </a:txBody>
                  <a:tcPr/>
                </a:tc>
                <a:tc>
                  <a:txBody>
                    <a:bodyPr/>
                    <a:lstStyle/>
                    <a:p>
                      <a:r>
                        <a:rPr kumimoji="0" lang="en-US" sz="1800" kern="1200" dirty="0" smtClean="0">
                          <a:solidFill>
                            <a:schemeClr val="dk1"/>
                          </a:solidFill>
                          <a:latin typeface="+mn-lt"/>
                          <a:ea typeface="+mn-ea"/>
                          <a:cs typeface="+mn-cs"/>
                        </a:rPr>
                        <a:t>How are fractions used in money, time, and measurement?</a:t>
                      </a:r>
                    </a:p>
                    <a:p>
                      <a:r>
                        <a:rPr kumimoji="0" lang="en-US" sz="1800" kern="1200" dirty="0" smtClean="0">
                          <a:solidFill>
                            <a:schemeClr val="dk1"/>
                          </a:solidFill>
                          <a:latin typeface="+mn-lt"/>
                          <a:ea typeface="+mn-ea"/>
                          <a:cs typeface="+mn-cs"/>
                        </a:rPr>
                        <a:t>How is math useful in real-life situations?</a:t>
                      </a:r>
                    </a:p>
                    <a:p>
                      <a:endParaRPr lang="en-US" dirty="0"/>
                    </a:p>
                  </a:txBody>
                  <a:tcPr/>
                </a:tc>
                <a:tc>
                  <a:txBody>
                    <a:bodyPr/>
                    <a:lstStyle/>
                    <a:p>
                      <a:r>
                        <a:rPr kumimoji="0" lang="en-US" sz="1800" kern="1200" dirty="0" smtClean="0">
                          <a:solidFill>
                            <a:schemeClr val="dk1"/>
                          </a:solidFill>
                          <a:latin typeface="+mn-lt"/>
                          <a:ea typeface="+mn-ea"/>
                          <a:cs typeface="+mn-cs"/>
                        </a:rPr>
                        <a:t>How can you and your family use fractions?</a:t>
                      </a:r>
                    </a:p>
                    <a:p>
                      <a:r>
                        <a:rPr kumimoji="0" lang="en-US" sz="1800" kern="1200" dirty="0" smtClean="0">
                          <a:solidFill>
                            <a:schemeClr val="dk1"/>
                          </a:solidFill>
                          <a:latin typeface="+mn-lt"/>
                          <a:ea typeface="+mn-ea"/>
                          <a:cs typeface="+mn-cs"/>
                        </a:rPr>
                        <a:t> What jobs require using fractions routinely?</a:t>
                      </a:r>
                    </a:p>
                  </a:txBody>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914400"/>
            <a:ext cx="6629400" cy="838200"/>
          </a:xfrm>
          <a:blipFill>
            <a:blip r:embed="rId2" cstate="print"/>
            <a:tile tx="0" ty="0" sx="100000" sy="100000" flip="none" algn="tl"/>
          </a:blipFill>
        </p:spPr>
        <p:txBody>
          <a:bodyPr/>
          <a:lstStyle/>
          <a:p>
            <a:r>
              <a:rPr lang="en-US" dirty="0" smtClean="0"/>
              <a:t>Guidelines</a:t>
            </a:r>
            <a:endParaRPr lang="en-US" dirty="0"/>
          </a:p>
        </p:txBody>
      </p:sp>
      <p:sp>
        <p:nvSpPr>
          <p:cNvPr id="3" name="Content Placeholder 2"/>
          <p:cNvSpPr>
            <a:spLocks noGrp="1"/>
          </p:cNvSpPr>
          <p:nvPr>
            <p:ph idx="1"/>
          </p:nvPr>
        </p:nvSpPr>
        <p:spPr>
          <a:xfrm>
            <a:off x="762000" y="1981200"/>
            <a:ext cx="7696200" cy="3581400"/>
          </a:xfrm>
          <a:blipFill>
            <a:blip r:embed="rId2" cstate="print"/>
            <a:tile tx="0" ty="0" sx="100000" sy="100000" flip="none" algn="tl"/>
          </a:blipFill>
        </p:spPr>
        <p:txBody>
          <a:bodyPr/>
          <a:lstStyle/>
          <a:p>
            <a:pPr>
              <a:buNone/>
            </a:pPr>
            <a:r>
              <a:rPr lang="en-US" dirty="0" smtClean="0"/>
              <a:t>   Clear guidelines are need to ensure that students include a variety of problems. Students will work in groups of two and complete slides based on three travel destinations.  Each destination will require approx. three slides and will be combined into one class road trip.</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38200"/>
            <a:ext cx="6096000" cy="990600"/>
          </a:xfrm>
          <a:blipFill>
            <a:blip r:embed="rId2" cstate="print"/>
            <a:tile tx="0" ty="0" sx="100000" sy="100000" flip="none" algn="tl"/>
          </a:blipFill>
        </p:spPr>
        <p:txBody>
          <a:bodyPr/>
          <a:lstStyle/>
          <a:p>
            <a:r>
              <a:rPr lang="en-US" dirty="0" smtClean="0"/>
              <a:t>Grouping</a:t>
            </a:r>
            <a:endParaRPr lang="en-US" dirty="0"/>
          </a:p>
        </p:txBody>
      </p:sp>
      <p:sp>
        <p:nvSpPr>
          <p:cNvPr id="3" name="Content Placeholder 2"/>
          <p:cNvSpPr>
            <a:spLocks noGrp="1"/>
          </p:cNvSpPr>
          <p:nvPr>
            <p:ph idx="1"/>
          </p:nvPr>
        </p:nvSpPr>
        <p:spPr>
          <a:xfrm>
            <a:off x="914400" y="1981200"/>
            <a:ext cx="7467600" cy="3581400"/>
          </a:xfrm>
          <a:blipFill>
            <a:blip r:embed="rId2" cstate="print"/>
            <a:tile tx="0" ty="0" sx="100000" sy="100000" flip="none" algn="tl"/>
          </a:blipFill>
        </p:spPr>
        <p:txBody>
          <a:bodyPr/>
          <a:lstStyle/>
          <a:p>
            <a:pPr>
              <a:buNone/>
            </a:pPr>
            <a:r>
              <a:rPr lang="en-US" dirty="0" smtClean="0"/>
              <a:t>	Students will be grouped according to ability.  Students with lower math ability should be grouped with students with average ability to facilitate cooperation.  </a:t>
            </a:r>
          </a:p>
          <a:p>
            <a:pPr>
              <a:buNone/>
            </a:pPr>
            <a:r>
              <a:rPr lang="en-US" dirty="0" smtClean="0"/>
              <a:t>	 Students technology skills will also be considered for grouping.</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Assessment</a:t>
            </a:r>
            <a:endParaRPr lang="en-US" dirty="0"/>
          </a:p>
        </p:txBody>
      </p:sp>
      <p:sp>
        <p:nvSpPr>
          <p:cNvPr id="5" name="Content Placeholder 4"/>
          <p:cNvSpPr>
            <a:spLocks noGrp="1"/>
          </p:cNvSpPr>
          <p:nvPr>
            <p:ph sz="half" idx="1"/>
          </p:nvPr>
        </p:nvSpPr>
        <p:spPr/>
        <p:txBody>
          <a:bodyPr>
            <a:normAutofit lnSpcReduction="10000"/>
          </a:bodyPr>
          <a:lstStyle/>
          <a:p>
            <a:r>
              <a:rPr lang="en-US" dirty="0" smtClean="0"/>
              <a:t>Students create a fraction web and add to their web after instruction</a:t>
            </a:r>
            <a:r>
              <a:rPr lang="en-US" smtClean="0"/>
              <a:t>. </a:t>
            </a:r>
            <a:endParaRPr lang="en-US" dirty="0" smtClean="0"/>
          </a:p>
          <a:p>
            <a:endParaRPr lang="en-US" dirty="0" smtClean="0"/>
          </a:p>
          <a:p>
            <a:endParaRPr lang="en-US" dirty="0" smtClean="0"/>
          </a:p>
          <a:p>
            <a:r>
              <a:rPr lang="en-US" dirty="0" smtClean="0"/>
              <a:t>Students complete graphic organizer with notes from teacher.</a:t>
            </a:r>
          </a:p>
          <a:p>
            <a:r>
              <a:rPr lang="en-US" dirty="0" smtClean="0"/>
              <a:t>Students work with a partner to solve problems with the graphic organizer. </a:t>
            </a:r>
            <a:endParaRPr lang="en-US" dirty="0"/>
          </a:p>
        </p:txBody>
      </p:sp>
      <p:sp>
        <p:nvSpPr>
          <p:cNvPr id="6" name="Content Placeholder 5"/>
          <p:cNvSpPr>
            <a:spLocks noGrp="1"/>
          </p:cNvSpPr>
          <p:nvPr>
            <p:ph sz="half" idx="2"/>
          </p:nvPr>
        </p:nvSpPr>
        <p:spPr/>
        <p:txBody>
          <a:bodyPr>
            <a:normAutofit lnSpcReduction="10000"/>
          </a:bodyPr>
          <a:lstStyle/>
          <a:p>
            <a:r>
              <a:rPr lang="en-US" dirty="0" smtClean="0"/>
              <a:t>Online survey of students self assessment of skills using </a:t>
            </a:r>
            <a:r>
              <a:rPr lang="en-US" dirty="0" err="1" smtClean="0"/>
              <a:t>surveymonkey</a:t>
            </a:r>
            <a:r>
              <a:rPr lang="en-US" dirty="0" smtClean="0"/>
              <a:t>.</a:t>
            </a:r>
          </a:p>
          <a:p>
            <a:r>
              <a:rPr lang="en-US" dirty="0" smtClean="0"/>
              <a:t>Student Presentations and Rubric</a:t>
            </a:r>
          </a:p>
          <a:p>
            <a:r>
              <a:rPr lang="en-US" dirty="0" smtClean="0"/>
              <a:t>Class Blog allows for on-going assessment of skills in a non-test format.</a:t>
            </a:r>
          </a:p>
          <a:p>
            <a:endParaRPr lang="en-US" dirty="0"/>
          </a:p>
        </p:txBody>
      </p:sp>
      <p:graphicFrame>
        <p:nvGraphicFramePr>
          <p:cNvPr id="8" name="Object 7">
            <a:hlinkClick r:id="" action="ppaction://ole?verb=0"/>
          </p:cNvPr>
          <p:cNvGraphicFramePr>
            <a:graphicFrameLocks noChangeAspect="1"/>
          </p:cNvGraphicFramePr>
          <p:nvPr/>
        </p:nvGraphicFramePr>
        <p:xfrm>
          <a:off x="990600" y="3048000"/>
          <a:ext cx="914400" cy="714375"/>
        </p:xfrm>
        <a:graphic>
          <a:graphicData uri="http://schemas.openxmlformats.org/presentationml/2006/ole">
            <p:oleObj spid="_x0000_s1027" name="Presentation" showAsIcon="1" r:id="rId3" imgW="914400" imgH="714240" progId="PowerPoint.Show.12">
              <p:embed/>
            </p:oleObj>
          </a:graphicData>
        </a:graphic>
      </p:graphicFrame>
      <p:graphicFrame>
        <p:nvGraphicFramePr>
          <p:cNvPr id="7" name="Object 6"/>
          <p:cNvGraphicFramePr>
            <a:graphicFrameLocks noChangeAspect="1"/>
          </p:cNvGraphicFramePr>
          <p:nvPr/>
        </p:nvGraphicFramePr>
        <p:xfrm>
          <a:off x="5715000" y="5029200"/>
          <a:ext cx="914400" cy="714375"/>
        </p:xfrm>
        <a:graphic>
          <a:graphicData uri="http://schemas.openxmlformats.org/presentationml/2006/ole">
            <p:oleObj spid="_x0000_s1028" name="Document" showAsIcon="1" r:id="rId4" imgW="914400" imgH="714240" progId="Word.Document.8">
              <p:embed/>
            </p:oleObj>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C:\Documents and Settings\lapointel\Local Settings\Temporary Internet Files\Content.IE5\7FC2ET9O\MPj04444120000[1].jpg"/>
          <p:cNvPicPr>
            <a:picLocks noGrp="1" noChangeAspect="1" noChangeArrowheads="1"/>
          </p:cNvPicPr>
          <p:nvPr>
            <p:ph sz="half" idx="2"/>
          </p:nvPr>
        </p:nvPicPr>
        <p:blipFill>
          <a:blip r:embed="rId2" cstate="print"/>
          <a:srcRect/>
          <a:stretch>
            <a:fillRect/>
          </a:stretch>
        </p:blipFill>
        <p:spPr bwMode="auto">
          <a:xfrm>
            <a:off x="304800" y="1905000"/>
            <a:ext cx="8458200" cy="4638973"/>
          </a:xfrm>
          <a:prstGeom prst="rect">
            <a:avLst/>
          </a:prstGeom>
          <a:noFill/>
        </p:spPr>
      </p:pic>
      <p:sp>
        <p:nvSpPr>
          <p:cNvPr id="2" name="Title 1"/>
          <p:cNvSpPr>
            <a:spLocks noGrp="1"/>
          </p:cNvSpPr>
          <p:nvPr>
            <p:ph type="title"/>
          </p:nvPr>
        </p:nvSpPr>
        <p:spPr>
          <a:noFill/>
        </p:spPr>
        <p:txBody>
          <a:bodyPr/>
          <a:lstStyle/>
          <a:p>
            <a:r>
              <a:rPr lang="en-US" dirty="0" smtClean="0"/>
              <a:t>Fraction Destination</a:t>
            </a:r>
            <a:endParaRPr lang="en-US" dirty="0"/>
          </a:p>
        </p:txBody>
      </p:sp>
      <p:sp>
        <p:nvSpPr>
          <p:cNvPr id="3" name="Content Placeholder 2"/>
          <p:cNvSpPr>
            <a:spLocks noGrp="1"/>
          </p:cNvSpPr>
          <p:nvPr>
            <p:ph sz="half" idx="1"/>
          </p:nvPr>
        </p:nvSpPr>
        <p:spPr>
          <a:noFill/>
        </p:spPr>
        <p:txBody>
          <a:bodyPr/>
          <a:lstStyle/>
          <a:p>
            <a:r>
              <a:rPr lang="en-US" dirty="0" smtClean="0">
                <a:solidFill>
                  <a:schemeClr val="bg1"/>
                </a:solidFill>
              </a:rPr>
              <a:t>Requests for feedback</a:t>
            </a:r>
          </a:p>
          <a:p>
            <a:r>
              <a:rPr lang="en-US" dirty="0" smtClean="0">
                <a:solidFill>
                  <a:schemeClr val="bg1"/>
                </a:solidFill>
              </a:rPr>
              <a:t>Suggestions for ESL students</a:t>
            </a:r>
          </a:p>
          <a:p>
            <a:r>
              <a:rPr lang="en-US" dirty="0" smtClean="0">
                <a:solidFill>
                  <a:schemeClr val="bg1"/>
                </a:solidFill>
              </a:rPr>
              <a:t>Lists </a:t>
            </a:r>
            <a:r>
              <a:rPr lang="en-US" smtClean="0">
                <a:solidFill>
                  <a:schemeClr val="bg1"/>
                </a:solidFill>
              </a:rPr>
              <a:t>of destinations/careers</a:t>
            </a:r>
          </a:p>
          <a:p>
            <a:endParaRPr lang="en-US" dirty="0">
              <a:solidFill>
                <a:schemeClr val="bg1"/>
              </a:solidFill>
            </a:endParaRPr>
          </a:p>
        </p:txBody>
      </p:sp>
    </p:spTree>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Photo journal design template">
  <a:themeElements>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Flow">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280</TotalTime>
  <Words>360</Words>
  <Application>Microsoft Office PowerPoint</Application>
  <PresentationFormat>On-screen Show (4:3)</PresentationFormat>
  <Paragraphs>42</Paragraphs>
  <Slides>9</Slides>
  <Notes>0</Notes>
  <HiddenSlides>0</HiddenSlides>
  <MMClips>0</MMClips>
  <ScaleCrop>false</ScaleCrop>
  <HeadingPairs>
    <vt:vector size="6" baseType="variant">
      <vt:variant>
        <vt:lpstr>Theme</vt:lpstr>
      </vt:variant>
      <vt:variant>
        <vt:i4>2</vt:i4>
      </vt:variant>
      <vt:variant>
        <vt:lpstr>Embedded OLE Servers</vt:lpstr>
      </vt:variant>
      <vt:variant>
        <vt:i4>2</vt:i4>
      </vt:variant>
      <vt:variant>
        <vt:lpstr>Slide Titles</vt:lpstr>
      </vt:variant>
      <vt:variant>
        <vt:i4>9</vt:i4>
      </vt:variant>
    </vt:vector>
  </HeadingPairs>
  <TitlesOfParts>
    <vt:vector size="13" baseType="lpstr">
      <vt:lpstr>Photo journal design template</vt:lpstr>
      <vt:lpstr>Flow</vt:lpstr>
      <vt:lpstr>Document</vt:lpstr>
      <vt:lpstr>Presentation</vt:lpstr>
      <vt:lpstr>On The Road with Fractions</vt:lpstr>
      <vt:lpstr>Unit Summary </vt:lpstr>
      <vt:lpstr>Goals</vt:lpstr>
      <vt:lpstr>Gauging Student Needs</vt:lpstr>
      <vt:lpstr>Curriculum Framing Questions</vt:lpstr>
      <vt:lpstr>Guidelines</vt:lpstr>
      <vt:lpstr>Grouping</vt:lpstr>
      <vt:lpstr>Assessment</vt:lpstr>
      <vt:lpstr>Fraction Destination</vt:lpstr>
    </vt:vector>
  </TitlesOfParts>
  <Manager/>
  <Company>WCS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
  <dc:creator>Administrator</dc:creator>
  <cp:keywords/>
  <dc:description/>
  <cp:lastModifiedBy>Administrator</cp:lastModifiedBy>
  <cp:revision>34</cp:revision>
  <cp:lastPrinted>1601-01-01T00:00:00Z</cp:lastPrinted>
  <dcterms:created xsi:type="dcterms:W3CDTF">2009-11-15T21:03:51Z</dcterms:created>
  <dcterms:modified xsi:type="dcterms:W3CDTF">2009-11-18T04:42:44Z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TC010903071033</vt:lpwstr>
  </property>
</Properties>
</file>